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7"/>
  </p:notesMasterIdLst>
  <p:sldIdLst>
    <p:sldId id="307" r:id="rId6"/>
    <p:sldId id="256" r:id="rId7"/>
    <p:sldId id="257" r:id="rId8"/>
    <p:sldId id="258" r:id="rId9"/>
    <p:sldId id="259" r:id="rId10"/>
    <p:sldId id="260" r:id="rId11"/>
    <p:sldId id="263" r:id="rId12"/>
    <p:sldId id="264" r:id="rId13"/>
    <p:sldId id="267" r:id="rId14"/>
    <p:sldId id="268" r:id="rId15"/>
    <p:sldId id="270" r:id="rId16"/>
    <p:sldId id="271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1122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ĐẠI HỌC ĐÀ NẴNG</a:t>
            </a:r>
          </a:p>
          <a:p>
            <a:pPr>
              <a:lnSpc>
                <a:spcPct val="100000"/>
              </a:lnSpc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/>
              <a:t>Đà</a:t>
            </a:r>
            <a:r>
              <a:rPr lang="en-US" sz="1800" b="1"/>
              <a:t> </a:t>
            </a:r>
            <a:r>
              <a:rPr lang="en-US" sz="1800" b="1" err="1"/>
              <a:t>Nẵng</a:t>
            </a:r>
            <a:r>
              <a:rPr lang="en-US" sz="1800" b="1"/>
              <a:t>, </a:t>
            </a:r>
            <a:r>
              <a:rPr lang="en-US" sz="1800" b="1" i="1" err="1"/>
              <a:t>ngày</a:t>
            </a:r>
            <a:r>
              <a:rPr lang="en-US" sz="1800" b="1" i="1"/>
              <a:t> 25</a:t>
            </a:r>
            <a:r>
              <a:rPr lang="en-US" sz="1800" b="1" i="1" baseline="0"/>
              <a:t> </a:t>
            </a:r>
            <a:r>
              <a:rPr lang="en-US" sz="1800" b="1" i="1" baseline="0" err="1"/>
              <a:t>tháng</a:t>
            </a:r>
            <a:r>
              <a:rPr lang="en-US" sz="1800" b="1" i="1" baseline="0"/>
              <a:t> 06 </a:t>
            </a:r>
            <a:r>
              <a:rPr lang="en-US" sz="1800" b="1" i="1" baseline="0" err="1"/>
              <a:t>năm</a:t>
            </a:r>
            <a:r>
              <a:rPr lang="en-US" sz="1800" b="1" i="1" baseline="0"/>
              <a:t> 2022</a:t>
            </a:r>
            <a:endParaRPr lang="en-US" sz="1800" b="1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VÕ THÀNH LUÂN – 18T3</a:t>
            </a:r>
          </a:p>
          <a:p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TS. NGUYỄN TẤN THUẬN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108EA7B5-2FB8-4DEA-BBD7-A42BE6133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6" y="208847"/>
            <a:ext cx="1020762" cy="1020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40490-DB57-43B9-B65A-65AE976AA5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97" y="75843"/>
            <a:ext cx="1235255" cy="12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168371" lvl="1" indent="-457189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§"/>
              <a:defRPr sz="2667">
                <a:solidFill>
                  <a:schemeClr val="accent4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 sz="2133"/>
            </a:lvl3pPr>
            <a:lvl4pPr marL="1930352" lvl="3" indent="0">
              <a:spcBef>
                <a:spcPts val="0"/>
              </a:spcBef>
              <a:spcAft>
                <a:spcPts val="0"/>
              </a:spcAft>
              <a:buSzPts val="2400"/>
              <a:buNone/>
              <a:defRPr sz="1867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8240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960A6661-699A-41A6-BC8B-4B686EDB2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8" y="169695"/>
            <a:ext cx="1020762" cy="102076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49E83-F723-4F8D-A7FA-900CE288D7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9D32014-C3B0-4FAA-88DC-893616651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174744"/>
            <a:ext cx="1020762" cy="1020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39F10-B88A-4D89-9824-65A4E30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171378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122CA08-1AA2-474C-B268-535F07710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28" y="23941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6B2A7-510A-4ED8-B2A5-0BA3EE876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0" y="16969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D2245811-529C-45E3-AD66-F52FDBB6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256365"/>
            <a:ext cx="1020762" cy="10207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13479-65F0-4403-A61C-D9698F0CF2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" y="256365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D9A1AB8C-A81D-47BF-8303-F4BC9E792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02" y="171378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637FE-6848-4CD6-9BC6-6B2DAF199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68012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2DBDB3-ED8F-4B29-9FBA-2D5AFED4B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9" y="432352"/>
            <a:ext cx="1020762" cy="1020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A8071-C644-4C8B-B22A-CBC1A1F5C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2" y="428986"/>
            <a:ext cx="1024128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8560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2000">
              <a:schemeClr val="bg1"/>
            </a:gs>
            <a:gs pos="10000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08200"/>
            <a:ext cx="12192000" cy="2133600"/>
          </a:xfrm>
        </p:spPr>
        <p:txBody>
          <a:bodyPr/>
          <a:lstStyle/>
          <a:p>
            <a:pPr algn="ctr"/>
            <a:r>
              <a:rPr lang="en-US" sz="5867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LỄ BẢO VỆ ĐỒ ÁN TỐT NGHIỆP </a:t>
            </a:r>
            <a:br>
              <a:rPr lang="en-US" sz="53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NGÀNH CÔNG NGHỆ THÔNG TIN</a:t>
            </a:r>
            <a:b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Niên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733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khóa</a:t>
            </a:r>
            <a:r>
              <a:rPr lang="en-US" sz="373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2018-2022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5080"/>
            <a:ext cx="12192000" cy="1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ĐẠI HỌC ĐÀ NẴNG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TRƯỜNG ĐẠI HỌC SƯ PHẠM KỸ THUẬT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KHOA CÔNG NGHỆ SỐ</a:t>
            </a:r>
          </a:p>
          <a:p>
            <a:pPr algn="ctr" defTabSz="1219170">
              <a:buClr>
                <a:srgbClr val="FFFFFF"/>
              </a:buClr>
            </a:pPr>
            <a:r>
              <a:rPr lang="en-US" sz="2400" ker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sym typeface="Wingdings"/>
              </a:rPr>
              <a:t></a:t>
            </a:r>
            <a:endParaRPr lang="en-US" sz="2400" ker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436360"/>
            <a:ext cx="12192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Đà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en-US" sz="2400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Nẵng</a:t>
            </a:r>
            <a:r>
              <a:rPr lang="en-US" sz="2400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,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ngày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25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tháng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06 </a:t>
            </a:r>
            <a:r>
              <a:rPr lang="en-US" sz="2400" i="1" kern="0" err="1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năm</a:t>
            </a:r>
            <a:r>
              <a:rPr lang="en-US" sz="2400" i="1" kern="0">
                <a:solidFill>
                  <a:srgbClr val="050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76825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8075611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chọn phim và suất chiếu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290B6-DFEF-C5D2-6F3B-9099DF547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51" y="2057400"/>
            <a:ext cx="8798898" cy="406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6255955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chọn ghế ngồi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86D50-EBF5-92BD-3131-4D73FCCF1B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3"/>
          <a:stretch/>
        </p:blipFill>
        <p:spPr bwMode="auto">
          <a:xfrm>
            <a:off x="1872791" y="2056082"/>
            <a:ext cx="8798351" cy="442223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4482019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xác nhận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9095-53C4-49CB-B167-93C4316D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0270-68BE-D1A3-92A2-E5F172519E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b="20482"/>
          <a:stretch/>
        </p:blipFill>
        <p:spPr bwMode="auto">
          <a:xfrm>
            <a:off x="1608294" y="1967681"/>
            <a:ext cx="8975412" cy="432266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212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4253419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quản lý tài khoản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3F5E-5D74-4481-99C7-D49045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B06F6-3733-1CAE-C8FA-4FB0DB88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50000"/>
          <a:stretch/>
        </p:blipFill>
        <p:spPr>
          <a:xfrm>
            <a:off x="1213087" y="2174520"/>
            <a:ext cx="9765826" cy="36104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29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5625019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xem lịch sử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BED9-2DDA-4411-B298-7CD038E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D266C-B12A-4776-EAD5-4B1CF229C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47"/>
          <a:stretch/>
        </p:blipFill>
        <p:spPr>
          <a:xfrm>
            <a:off x="1559939" y="1959684"/>
            <a:ext cx="9072121" cy="43966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348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4505209" cy="5121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Admin – Trang quản lý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CBA9D-691A-4AFC-98FE-7410453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1BD3A-3487-30CC-3DB7-7B5A44FE05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3"/>
          <a:stretch/>
        </p:blipFill>
        <p:spPr bwMode="auto">
          <a:xfrm>
            <a:off x="1139550" y="2036189"/>
            <a:ext cx="9804970" cy="43389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834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5899339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Admin – Quản lý thành viên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0D1A-F977-4956-9A27-20A5E1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A7369-B514-A157-EAAE-A8FE208E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8"/>
          <a:stretch/>
        </p:blipFill>
        <p:spPr>
          <a:xfrm>
            <a:off x="1303422" y="2085679"/>
            <a:ext cx="9585155" cy="40528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89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5981635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Admin - Quản lý phòng chiếu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9BC-C3DD-4462-B476-809D997D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9DE0-D5C5-6168-BF6C-E816BFFDAB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1"/>
          <a:stretch/>
        </p:blipFill>
        <p:spPr bwMode="auto">
          <a:xfrm>
            <a:off x="1988910" y="2064468"/>
            <a:ext cx="8214179" cy="44054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71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6356539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Admin – Xem thống kê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789-7BA4-4A1F-9665-366A6E0C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5815B-A9CB-00AE-9544-F013B7F56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763836" y="2057400"/>
            <a:ext cx="8664327" cy="424181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807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  <a:p>
            <a:pPr lvl="1"/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Website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rạp chiếu phim cho rạp Lotte Đà Nẵng.</a:t>
            </a:r>
          </a:p>
          <a:p>
            <a:pPr lvl="1"/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các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đã </a:t>
            </a:r>
            <a:r>
              <a:rPr lang="en-US" err="1"/>
              <a:t>đề</a:t>
            </a:r>
            <a:r>
              <a:rPr lang="en-US"/>
              <a:t> ra.</a:t>
            </a:r>
          </a:p>
          <a:p>
            <a:pPr lvl="1"/>
            <a:r>
              <a:rPr lang="vi-VN"/>
              <a:t>Tìm hiểu và nắm bắt được các công cụ thiết kế web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nâng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,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thân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8394"/>
            <a:ext cx="12192000" cy="1076975"/>
          </a:xfrm>
        </p:spPr>
        <p:txBody>
          <a:bodyPr>
            <a:normAutofit/>
          </a:bodyPr>
          <a:lstStyle/>
          <a:p>
            <a:r>
              <a:rPr lang="en-US" sz="3200"/>
              <a:t>BÁO CÁO 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843086"/>
            <a:ext cx="11938715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WEBSITE QUẢN LÝ RẠP CHIẾU PHIM CHO RẠP LOTTE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  <a:p>
            <a:pPr lvl="1"/>
            <a:r>
              <a:rPr lang="en-US"/>
              <a:t>Hoàn thiện các chức năng chưa hoàn thành.</a:t>
            </a:r>
          </a:p>
          <a:p>
            <a:pPr lvl="1"/>
            <a:r>
              <a:rPr lang="en-US"/>
              <a:t>Xây dựng thêm một số tính năng mới</a:t>
            </a:r>
          </a:p>
          <a:p>
            <a:pPr lvl="1"/>
            <a:r>
              <a:rPr lang="vi-VN"/>
              <a:t>Tối ưu hóa hệ thống để website hoạt động nhanh hơn</a:t>
            </a:r>
            <a:r>
              <a:rPr lang="en-US"/>
              <a:t>.</a:t>
            </a:r>
          </a:p>
          <a:p>
            <a:pPr lvl="1"/>
            <a:r>
              <a:rPr lang="vi-VN"/>
              <a:t>Nâng cấp và hoàn thiện giao diện người dùng, các chức năng và tính bảo mật của hệ thống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77BE-38DC-48D3-94BE-1295AA8E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XIN CHÂN THÀNH CẢM 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KẾT LUẬN VÀ HƯỚNG PHÁT TRIỂN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website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rạp chiếu phim cho rạp Lotte Đà Nẵng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việc tra cứu và đặt vé của người xem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Dễ dàng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Thuận lợi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Giúp</a:t>
            </a:r>
            <a:r>
              <a:rPr lang="en-US"/>
              <a:t> rạp chiếu phim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Dễ dàng bán vé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Dễ dàng quản lý rạp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endParaRPr lang="en-US"/>
          </a:p>
          <a:p>
            <a:pPr lvl="1"/>
            <a:r>
              <a:rPr lang="en-US"/>
              <a:t>Nhu cầu giải trí xem phim của khách hàng ngày càng cao</a:t>
            </a:r>
          </a:p>
          <a:p>
            <a:pPr lvl="2"/>
            <a:r>
              <a:rPr lang="en-US"/>
              <a:t>Nhu cầu mua vé online</a:t>
            </a:r>
          </a:p>
          <a:p>
            <a:pPr lvl="2"/>
            <a:r>
              <a:rPr lang="en-US"/>
              <a:t>Nhu cầu tìm kiếm phim</a:t>
            </a:r>
          </a:p>
          <a:p>
            <a:pPr lvl="1"/>
            <a:r>
              <a:rPr lang="en-US"/>
              <a:t>Các hệ thống rạp chiếu phim ngày càng phát triển nhanh chóng</a:t>
            </a:r>
          </a:p>
          <a:p>
            <a:pPr lvl="1"/>
            <a:r>
              <a:rPr lang="en-US"/>
              <a:t>Việc quản lý rạp theo cách thông thường</a:t>
            </a:r>
          </a:p>
          <a:p>
            <a:pPr lvl="1"/>
            <a:r>
              <a:rPr lang="en-US"/>
              <a:t>Rạp chiếu vẫn chưa có website</a:t>
            </a:r>
          </a:p>
          <a:p>
            <a:pPr lvl="2"/>
            <a:r>
              <a:rPr lang="en-US"/>
              <a:t>Để quản lý</a:t>
            </a:r>
          </a:p>
          <a:p>
            <a:pPr lvl="2"/>
            <a:r>
              <a:rPr lang="en-US"/>
              <a:t>Để bán vé</a:t>
            </a:r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F65E42-B70C-4EC7-A33B-4CEB77DC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2858"/>
            <a:ext cx="5157787" cy="823912"/>
          </a:xfrm>
        </p:spPr>
        <p:txBody>
          <a:bodyPr/>
          <a:lstStyle/>
          <a:p>
            <a:r>
              <a:rPr lang="en-US"/>
              <a:t>KHÁCH HÀNG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F7B8D-BC9E-4A94-8458-B96B1ABBB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66770"/>
            <a:ext cx="5157787" cy="3273933"/>
          </a:xfrm>
        </p:spPr>
        <p:txBody>
          <a:bodyPr>
            <a:normAutofit/>
          </a:bodyPr>
          <a:lstStyle/>
          <a:p>
            <a:r>
              <a:rPr lang="en-US"/>
              <a:t>Xem danh sách phim</a:t>
            </a:r>
          </a:p>
          <a:p>
            <a:r>
              <a:rPr lang="en-US"/>
              <a:t>Xem giá vé, lịch chiếu</a:t>
            </a:r>
          </a:p>
          <a:p>
            <a:r>
              <a:rPr lang="en-US"/>
              <a:t>Đặt vé, thanh toán online</a:t>
            </a:r>
          </a:p>
          <a:p>
            <a:r>
              <a:rPr lang="en-US"/>
              <a:t>Quản lý hồ sơ cá nhân</a:t>
            </a:r>
          </a:p>
          <a:p>
            <a:r>
              <a:rPr lang="en-US"/>
              <a:t>Xem lịch sử đặt vé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918E-9CBE-4410-A91C-AFE4722CE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42858"/>
            <a:ext cx="5183188" cy="823912"/>
          </a:xfrm>
        </p:spPr>
        <p:txBody>
          <a:bodyPr/>
          <a:lstStyle/>
          <a:p>
            <a:r>
              <a:rPr lang="en-US"/>
              <a:t>NGƯỜI QUẢN LÝ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918759-7423-4309-B168-EC84EE31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166770"/>
            <a:ext cx="5183188" cy="3684588"/>
          </a:xfrm>
        </p:spPr>
        <p:txBody>
          <a:bodyPr>
            <a:noAutofit/>
          </a:bodyPr>
          <a:lstStyle/>
          <a:p>
            <a:r>
              <a:rPr lang="en-US"/>
              <a:t>Quản lý thành viên</a:t>
            </a:r>
          </a:p>
          <a:p>
            <a:r>
              <a:rPr lang="en-US"/>
              <a:t>Quản lý đặt vé, bán vé</a:t>
            </a:r>
          </a:p>
          <a:p>
            <a:r>
              <a:rPr lang="en-US"/>
              <a:t>Quản lý phim, suất chiếu</a:t>
            </a:r>
          </a:p>
          <a:p>
            <a:r>
              <a:rPr lang="en-US"/>
              <a:t>Quản lý phòng chiếu</a:t>
            </a:r>
          </a:p>
          <a:p>
            <a:r>
              <a:rPr lang="en-US"/>
              <a:t>Xem thống kê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03C0DD5-A8B7-46A4-A464-6B612B1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CEB3F-5A92-4405-BE4A-1C660D4C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8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8190D0-502A-E55E-EFB4-9D23DA14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5C47-BB07-79A4-127A-09013666F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6525"/>
            <a:ext cx="10515600" cy="502982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MySQL (MySQL Workbench)</a:t>
            </a:r>
          </a:p>
          <a:p>
            <a:pPr lvl="1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sở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/>
          </a:p>
          <a:p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Java – Spring Framework (IntelliJ IDEA)</a:t>
            </a:r>
          </a:p>
          <a:p>
            <a:pPr lvl="1"/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Back-End</a:t>
            </a:r>
          </a:p>
          <a:p>
            <a:r>
              <a:rPr lang="en-US"/>
              <a:t>Bootstrap, Typescript – Angular Framework (WebStorm)</a:t>
            </a:r>
          </a:p>
          <a:p>
            <a:pPr lvl="1"/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4000"/>
            <a:ext cx="7847012" cy="106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Trang </a:t>
            </a:r>
            <a:r>
              <a:rPr lang="en-US" sz="2400" err="1"/>
              <a:t>chủ</a:t>
            </a:r>
            <a:r>
              <a:rPr lang="en-US" sz="2400"/>
              <a:t> - Danh sách phim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16AE-D487-AC3D-FF41-317007B20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6"/>
          <a:stretch/>
        </p:blipFill>
        <p:spPr>
          <a:xfrm>
            <a:off x="1316611" y="1987560"/>
            <a:ext cx="9307398" cy="42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3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629</TotalTime>
  <Words>552</Words>
  <Application>Microsoft Office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Lexend Deca</vt:lpstr>
      <vt:lpstr>Muli</vt:lpstr>
      <vt:lpstr>Wingdings</vt:lpstr>
      <vt:lpstr>Office Theme</vt:lpstr>
      <vt:lpstr>Aliena template</vt:lpstr>
      <vt:lpstr>LỄ BẢO VỆ ĐỒ ÁN TỐT NGHIỆP  NGÀNH CÔNG NGHỆ THÔNG TIN Niên khóa 2018-2022</vt:lpstr>
      <vt:lpstr>BÁO CÁO ĐỒ ÁN TỐT NGHIỆP</vt:lpstr>
      <vt:lpstr>NỘI DUNG BÁO CÁO</vt:lpstr>
      <vt:lpstr>MỤC TIÊU ĐỀ TÀI</vt:lpstr>
      <vt:lpstr>PHÂN TÍCH HỆ THỐNG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XIN CHÂN THÀNH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Võ Thành Luân</cp:lastModifiedBy>
  <cp:revision>73</cp:revision>
  <dcterms:created xsi:type="dcterms:W3CDTF">2022-02-17T14:20:42Z</dcterms:created>
  <dcterms:modified xsi:type="dcterms:W3CDTF">2022-06-18T18:08:21Z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